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mp4" ContentType="video/unknown"/>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 id="258" r:id="rId3"/>
    <p:sldId id="259" r:id="rId4"/>
    <p:sldId id="260" r:id="rId5"/>
    <p:sldId id="261" r:id="rId6"/>
    <p:sldId id="257"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2" d="100"/>
          <a:sy n="62" d="100"/>
        </p:scale>
        <p:origin x="-244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GB"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778F24D-EB19-4AE0-B015-2BEA6D5224F2}" type="datetimeFigureOut">
              <a:rPr lang="en-US" smtClean="0"/>
              <a:t>20/05/2014</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C5B1FEA-406A-7749-A5C3-DDCB5F67A4CE}" type="slidenum">
              <a:rPr lang="en-US" smtClean="0"/>
              <a:pPr/>
              <a:t>‹#›</a:t>
            </a:fld>
            <a:endParaRPr lang="en-US" dirty="0"/>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778F24D-EB19-4AE0-B015-2BEA6D5224F2}" type="datetimeFigureOut">
              <a:rPr lang="en-US" smtClean="0"/>
              <a:t>20/05/2014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GB"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t>20/05/2014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5" name="Date Placeholder 4"/>
          <p:cNvSpPr>
            <a:spLocks noGrp="1"/>
          </p:cNvSpPr>
          <p:nvPr>
            <p:ph type="dt" sz="half" idx="10"/>
          </p:nvPr>
        </p:nvSpPr>
        <p:spPr/>
        <p:txBody>
          <a:bodyPr/>
          <a:lstStyle/>
          <a:p>
            <a:fld id="{1778F24D-EB19-4AE0-B015-2BEA6D5224F2}" type="datetimeFigureOut">
              <a:rPr lang="en-US" smtClean="0"/>
              <a:t>20/05/2014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7" name="Date Placeholder 6"/>
          <p:cNvSpPr>
            <a:spLocks noGrp="1"/>
          </p:cNvSpPr>
          <p:nvPr>
            <p:ph type="dt" sz="half" idx="10"/>
          </p:nvPr>
        </p:nvSpPr>
        <p:spPr/>
        <p:txBody>
          <a:bodyPr/>
          <a:lstStyle/>
          <a:p>
            <a:fld id="{1778F24D-EB19-4AE0-B015-2BEA6D5224F2}" type="datetimeFigureOut">
              <a:rPr lang="en-US" smtClean="0"/>
              <a:t>20/05/2014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0D9BD3-E57B-4194-A545-2804EB95D970}"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778F24D-EB19-4AE0-B015-2BEA6D5224F2}" type="datetimeFigureOut">
              <a:rPr lang="en-US" smtClean="0"/>
              <a:t>20/05/2014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8F24D-EB19-4AE0-B015-2BEA6D5224F2}" type="datetimeFigureOut">
              <a:rPr lang="en-US" smtClean="0"/>
              <a:t>20/05/2014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GB"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20/05/2014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GB"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20/05/2014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778F24D-EB19-4AE0-B015-2BEA6D5224F2}" type="datetimeFigureOut">
              <a:rPr lang="en-US" smtClean="0"/>
              <a:t>20/05/2014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778F24D-EB19-4AE0-B015-2BEA6D5224F2}" type="datetimeFigureOut">
              <a:rPr lang="en-US" smtClean="0"/>
              <a:t>20/05/2014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GB"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778F24D-EB19-4AE0-B015-2BEA6D5224F2}" type="datetimeFigureOut">
              <a:rPr lang="en-US" smtClean="0"/>
              <a:t>20/05/2014</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190D9BD3-E57B-4194-A545-2804EB95D9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7.png"/><Relationship Id="rId1" Type="http://schemas.microsoft.com/office/2007/relationships/media" Target="../media/media1.mp4"/><Relationship Id="rId2"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dirty="0" smtClean="0">
                <a:latin typeface="Gill Sans"/>
                <a:cs typeface="Gill Sans"/>
              </a:rPr>
              <a:t>Research Diary</a:t>
            </a:r>
            <a:endParaRPr lang="en-US" sz="6000" dirty="0">
              <a:latin typeface="Gill Sans"/>
              <a:cs typeface="Gill Sans"/>
            </a:endParaRPr>
          </a:p>
        </p:txBody>
      </p:sp>
      <p:sp>
        <p:nvSpPr>
          <p:cNvPr id="3" name="Subtitle 2"/>
          <p:cNvSpPr>
            <a:spLocks noGrp="1"/>
          </p:cNvSpPr>
          <p:nvPr>
            <p:ph type="subTitle" idx="1"/>
          </p:nvPr>
        </p:nvSpPr>
        <p:spPr/>
        <p:txBody>
          <a:bodyPr>
            <a:normAutofit fontScale="85000" lnSpcReduction="10000"/>
          </a:bodyPr>
          <a:lstStyle/>
          <a:p>
            <a:r>
              <a:rPr lang="en-US" sz="2800" dirty="0" smtClean="0">
                <a:latin typeface="Gill Sans"/>
                <a:cs typeface="Gill Sans"/>
              </a:rPr>
              <a:t>Keeping track of your ideas, interests and feelings in the process of a PhD</a:t>
            </a:r>
            <a:endParaRPr lang="en-US" sz="2800" dirty="0">
              <a:latin typeface="Gill Sans"/>
              <a:cs typeface="Gill Sans"/>
            </a:endParaRPr>
          </a:p>
        </p:txBody>
      </p:sp>
    </p:spTree>
    <p:extLst>
      <p:ext uri="{BB962C8B-B14F-4D97-AF65-F5344CB8AC3E}">
        <p14:creationId xmlns:p14="http://schemas.microsoft.com/office/powerpoint/2010/main" val="41807958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Gill Sans"/>
                <a:cs typeface="Gill Sans"/>
              </a:rPr>
              <a:t>Things I have learnt from one year in a PhD</a:t>
            </a:r>
            <a:endParaRPr lang="en-US" sz="4400" dirty="0">
              <a:latin typeface="Gill Sans"/>
              <a:cs typeface="Gill Sans"/>
            </a:endParaRPr>
          </a:p>
        </p:txBody>
      </p:sp>
      <p:sp>
        <p:nvSpPr>
          <p:cNvPr id="3" name="Content Placeholder 2"/>
          <p:cNvSpPr>
            <a:spLocks noGrp="1"/>
          </p:cNvSpPr>
          <p:nvPr>
            <p:ph idx="1"/>
          </p:nvPr>
        </p:nvSpPr>
        <p:spPr>
          <a:xfrm>
            <a:off x="685800" y="2660513"/>
            <a:ext cx="7770813" cy="3657600"/>
          </a:xfrm>
        </p:spPr>
        <p:txBody>
          <a:bodyPr/>
          <a:lstStyle/>
          <a:p>
            <a:pPr>
              <a:buFont typeface="Wingdings" charset="2"/>
              <a:buChar char="q"/>
            </a:pPr>
            <a:r>
              <a:rPr lang="en-US" dirty="0" smtClean="0">
                <a:latin typeface="Gill Sans"/>
                <a:cs typeface="Gill Sans"/>
              </a:rPr>
              <a:t>There is too much to read</a:t>
            </a:r>
          </a:p>
          <a:p>
            <a:pPr>
              <a:buFont typeface="Wingdings" charset="2"/>
              <a:buChar char="q"/>
            </a:pPr>
            <a:r>
              <a:rPr lang="en-US" dirty="0" smtClean="0">
                <a:latin typeface="Gill Sans"/>
                <a:cs typeface="Gill Sans"/>
              </a:rPr>
              <a:t>There is so little time</a:t>
            </a:r>
          </a:p>
          <a:p>
            <a:pPr>
              <a:buFont typeface="Wingdings" charset="2"/>
              <a:buChar char="q"/>
            </a:pPr>
            <a:r>
              <a:rPr lang="en-US" dirty="0" smtClean="0">
                <a:latin typeface="Gill Sans"/>
                <a:cs typeface="Gill Sans"/>
              </a:rPr>
              <a:t>There are so many things apart from research that take up my time</a:t>
            </a:r>
          </a:p>
          <a:p>
            <a:pPr>
              <a:buFont typeface="Wingdings" charset="2"/>
              <a:buChar char="q"/>
            </a:pPr>
            <a:r>
              <a:rPr lang="en-US" dirty="0" smtClean="0">
                <a:latin typeface="Gill Sans"/>
                <a:cs typeface="Gill Sans"/>
              </a:rPr>
              <a:t>It is hard to remember what I was thinking last week, as my head is so full of new ideas</a:t>
            </a:r>
            <a:endParaRPr lang="en-US" dirty="0">
              <a:latin typeface="Gill Sans"/>
              <a:cs typeface="Gill Sans"/>
            </a:endParaRPr>
          </a:p>
        </p:txBody>
      </p:sp>
    </p:spTree>
    <p:extLst>
      <p:ext uri="{BB962C8B-B14F-4D97-AF65-F5344CB8AC3E}">
        <p14:creationId xmlns:p14="http://schemas.microsoft.com/office/powerpoint/2010/main" val="8599860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72883965.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246" y="1065320"/>
            <a:ext cx="8388038" cy="5137098"/>
          </a:xfrm>
          <a:prstGeom prst="rect">
            <a:avLst/>
          </a:prstGeom>
        </p:spPr>
      </p:pic>
      <p:sp>
        <p:nvSpPr>
          <p:cNvPr id="2" name="Title 1"/>
          <p:cNvSpPr>
            <a:spLocks noGrp="1"/>
          </p:cNvSpPr>
          <p:nvPr>
            <p:ph type="title"/>
          </p:nvPr>
        </p:nvSpPr>
        <p:spPr>
          <a:xfrm>
            <a:off x="685800" y="2412478"/>
            <a:ext cx="7770813" cy="1371600"/>
          </a:xfrm>
        </p:spPr>
        <p:txBody>
          <a:bodyPr>
            <a:normAutofit fontScale="90000"/>
          </a:bodyPr>
          <a:lstStyle/>
          <a:p>
            <a:r>
              <a:rPr lang="en-US" dirty="0" smtClean="0">
                <a:latin typeface="Gill Sans"/>
                <a:cs typeface="Gill Sans"/>
              </a:rPr>
              <a:t>Fail to Prepare</a:t>
            </a:r>
            <a:br>
              <a:rPr lang="en-US" dirty="0" smtClean="0">
                <a:latin typeface="Gill Sans"/>
                <a:cs typeface="Gill Sans"/>
              </a:rPr>
            </a:br>
            <a:r>
              <a:rPr lang="en-US" dirty="0" smtClean="0">
                <a:latin typeface="Gill Sans"/>
                <a:cs typeface="Gill Sans"/>
              </a:rPr>
              <a:t>Prepare to Fail?</a:t>
            </a:r>
            <a:endParaRPr lang="en-US" dirty="0">
              <a:latin typeface="Gill Sans"/>
              <a:cs typeface="Gill Sans"/>
            </a:endParaRPr>
          </a:p>
        </p:txBody>
      </p:sp>
    </p:spTree>
    <p:extLst>
      <p:ext uri="{BB962C8B-B14F-4D97-AF65-F5344CB8AC3E}">
        <p14:creationId xmlns:p14="http://schemas.microsoft.com/office/powerpoint/2010/main" val="38568231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a:cs typeface="Gill Sans"/>
              </a:rPr>
              <a:t>An Extended Mind</a:t>
            </a:r>
            <a:endParaRPr lang="en-US" dirty="0">
              <a:latin typeface="Gill Sans"/>
              <a:cs typeface="Gill Sans"/>
            </a:endParaRPr>
          </a:p>
        </p:txBody>
      </p:sp>
      <p:pic>
        <p:nvPicPr>
          <p:cNvPr id="4" name="Picture 3"/>
          <p:cNvPicPr>
            <a:picLocks noChangeAspect="1"/>
          </p:cNvPicPr>
          <p:nvPr/>
        </p:nvPicPr>
        <p:blipFill>
          <a:blip r:embed="rId2"/>
          <a:stretch>
            <a:fillRect/>
          </a:stretch>
        </p:blipFill>
        <p:spPr>
          <a:xfrm>
            <a:off x="931620" y="2771568"/>
            <a:ext cx="3810000" cy="2654300"/>
          </a:xfrm>
          <a:prstGeom prst="rect">
            <a:avLst/>
          </a:prstGeom>
        </p:spPr>
      </p:pic>
      <p:sp>
        <p:nvSpPr>
          <p:cNvPr id="5" name="TextBox 4"/>
          <p:cNvSpPr txBox="1"/>
          <p:nvPr/>
        </p:nvSpPr>
        <p:spPr>
          <a:xfrm>
            <a:off x="5080285" y="2771568"/>
            <a:ext cx="3376328" cy="2585323"/>
          </a:xfrm>
          <a:prstGeom prst="rect">
            <a:avLst/>
          </a:prstGeom>
          <a:noFill/>
        </p:spPr>
        <p:txBody>
          <a:bodyPr wrap="square" rtlCol="0">
            <a:spAutoFit/>
          </a:bodyPr>
          <a:lstStyle/>
          <a:p>
            <a:r>
              <a:rPr lang="en-US" dirty="0">
                <a:latin typeface="Gill Sans"/>
                <a:cs typeface="Gill Sans"/>
              </a:rPr>
              <a:t>The extended mind is an idea in the field of philosophy of mind which holds that the reach of the mind need not end at the boundaries of skin and skull. Tools, instrument and other environmental props can under certain conditions also count as proper parts of our minds.</a:t>
            </a:r>
          </a:p>
        </p:txBody>
      </p:sp>
    </p:spTree>
    <p:extLst>
      <p:ext uri="{BB962C8B-B14F-4D97-AF65-F5344CB8AC3E}">
        <p14:creationId xmlns:p14="http://schemas.microsoft.com/office/powerpoint/2010/main" val="22495214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502215"/>
            <a:ext cx="9144000" cy="2862072"/>
          </a:xfrm>
          <a:prstGeom prst="rect">
            <a:avLst/>
          </a:prstGeom>
        </p:spPr>
      </p:pic>
    </p:spTree>
    <p:extLst>
      <p:ext uri="{BB962C8B-B14F-4D97-AF65-F5344CB8AC3E}">
        <p14:creationId xmlns:p14="http://schemas.microsoft.com/office/powerpoint/2010/main" val="12721902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Evernote</a:t>
            </a:r>
            <a:r>
              <a:rPr lang="en-US" dirty="0" smtClean="0"/>
              <a:t> is my </a:t>
            </a:r>
            <a:r>
              <a:rPr lang="en-US" dirty="0" err="1" smtClean="0"/>
              <a:t>favourite</a:t>
            </a:r>
            <a:r>
              <a:rPr lang="en-US" dirty="0" smtClean="0"/>
              <a:t> pencil…</a:t>
            </a:r>
            <a:endParaRPr lang="en-US" dirty="0"/>
          </a:p>
        </p:txBody>
      </p:sp>
      <p:pic>
        <p:nvPicPr>
          <p:cNvPr id="4" name="Picture 3" descr="Screen Shot 2014-05-20 at 18.07.19.png"/>
          <p:cNvPicPr>
            <a:picLocks noChangeAspect="1"/>
          </p:cNvPicPr>
          <p:nvPr/>
        </p:nvPicPr>
        <p:blipFill rotWithShape="1">
          <a:blip r:embed="rId2">
            <a:extLst>
              <a:ext uri="{28A0092B-C50C-407E-A947-70E740481C1C}">
                <a14:useLocalDpi xmlns:a14="http://schemas.microsoft.com/office/drawing/2010/main" val="0"/>
              </a:ext>
            </a:extLst>
          </a:blip>
          <a:srcRect l="20611" t="33510" r="18678" b="21680"/>
          <a:stretch/>
        </p:blipFill>
        <p:spPr>
          <a:xfrm>
            <a:off x="685799" y="2417457"/>
            <a:ext cx="8082893" cy="3728622"/>
          </a:xfrm>
          <a:prstGeom prst="rect">
            <a:avLst/>
          </a:prstGeom>
        </p:spPr>
      </p:pic>
    </p:spTree>
    <p:extLst>
      <p:ext uri="{BB962C8B-B14F-4D97-AF65-F5344CB8AC3E}">
        <p14:creationId xmlns:p14="http://schemas.microsoft.com/office/powerpoint/2010/main" val="36079991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36097" y="838570"/>
            <a:ext cx="6319365" cy="2062103"/>
          </a:xfrm>
          <a:prstGeom prst="rect">
            <a:avLst/>
          </a:prstGeom>
          <a:noFill/>
        </p:spPr>
        <p:txBody>
          <a:bodyPr wrap="square" rtlCol="0">
            <a:spAutoFit/>
          </a:bodyPr>
          <a:lstStyle/>
          <a:p>
            <a:pPr marL="285750" indent="-285750">
              <a:buFont typeface="Wingdings" charset="2"/>
              <a:buChar char="q"/>
            </a:pPr>
            <a:r>
              <a:rPr lang="en-US" sz="1600" dirty="0" err="1" smtClean="0">
                <a:latin typeface="Gill Sans"/>
                <a:cs typeface="Gill Sans"/>
              </a:rPr>
              <a:t>Evernote</a:t>
            </a:r>
            <a:r>
              <a:rPr lang="en-US" sz="1600" dirty="0" smtClean="0">
                <a:latin typeface="Gill Sans"/>
                <a:cs typeface="Gill Sans"/>
              </a:rPr>
              <a:t> works on my laptop</a:t>
            </a:r>
          </a:p>
          <a:p>
            <a:pPr marL="285750" indent="-285750">
              <a:buFont typeface="Wingdings" charset="2"/>
              <a:buChar char="q"/>
            </a:pPr>
            <a:r>
              <a:rPr lang="en-US" sz="1600" dirty="0" smtClean="0">
                <a:latin typeface="Gill Sans"/>
                <a:cs typeface="Gill Sans"/>
              </a:rPr>
              <a:t>You can log on online and so use any computer anywhere to access your ideas / add some new ones</a:t>
            </a:r>
          </a:p>
          <a:p>
            <a:pPr marL="285750" indent="-285750">
              <a:buFont typeface="Wingdings" charset="2"/>
              <a:buChar char="q"/>
            </a:pPr>
            <a:r>
              <a:rPr lang="en-US" sz="1600" dirty="0" err="1" smtClean="0">
                <a:latin typeface="Gill Sans"/>
                <a:cs typeface="Gill Sans"/>
              </a:rPr>
              <a:t>Evernote</a:t>
            </a:r>
            <a:r>
              <a:rPr lang="en-US" sz="1600" dirty="0" smtClean="0">
                <a:latin typeface="Gill Sans"/>
                <a:cs typeface="Gill Sans"/>
              </a:rPr>
              <a:t> works on my smartphone</a:t>
            </a:r>
          </a:p>
          <a:p>
            <a:pPr marL="285750" indent="-285750">
              <a:buFont typeface="Wingdings" charset="2"/>
              <a:buChar char="q"/>
            </a:pPr>
            <a:r>
              <a:rPr lang="en-US" sz="1600" dirty="0" smtClean="0">
                <a:latin typeface="Gill Sans"/>
                <a:cs typeface="Gill Sans"/>
              </a:rPr>
              <a:t>It syncs everything from one place to the other so everything is in one place.</a:t>
            </a:r>
            <a:endParaRPr lang="en-US" sz="1600" dirty="0">
              <a:latin typeface="Gill Sans"/>
              <a:cs typeface="Gill Sans"/>
            </a:endParaRPr>
          </a:p>
          <a:p>
            <a:pPr marL="285750" indent="-285750">
              <a:buFont typeface="Wingdings" charset="2"/>
              <a:buChar char="q"/>
            </a:pPr>
            <a:endParaRPr lang="en-US" sz="1600" dirty="0" smtClean="0">
              <a:latin typeface="Gill Sans"/>
              <a:cs typeface="Gill Sans"/>
            </a:endParaRPr>
          </a:p>
          <a:p>
            <a:r>
              <a:rPr lang="en-US" sz="1600" i="1" dirty="0" smtClean="0">
                <a:latin typeface="Gill Sans"/>
                <a:cs typeface="Gill Sans"/>
              </a:rPr>
              <a:t>There is no excuse not to note an idea down!</a:t>
            </a:r>
            <a:endParaRPr lang="en-US" sz="1600" i="1" dirty="0">
              <a:latin typeface="Gill Sans"/>
              <a:cs typeface="Gill Sans"/>
            </a:endParaRPr>
          </a:p>
        </p:txBody>
      </p:sp>
      <p:pic>
        <p:nvPicPr>
          <p:cNvPr id="6" name="Picture 5" descr="Screen Shot 2014-05-20 at 18.28.13.png"/>
          <p:cNvPicPr>
            <a:picLocks noChangeAspect="1"/>
          </p:cNvPicPr>
          <p:nvPr/>
        </p:nvPicPr>
        <p:blipFill rotWithShape="1">
          <a:blip r:embed="rId2">
            <a:extLst>
              <a:ext uri="{28A0092B-C50C-407E-A947-70E740481C1C}">
                <a14:useLocalDpi xmlns:a14="http://schemas.microsoft.com/office/drawing/2010/main" val="0"/>
              </a:ext>
            </a:extLst>
          </a:blip>
          <a:srcRect t="5094" r="1876" b="13532"/>
          <a:stretch/>
        </p:blipFill>
        <p:spPr>
          <a:xfrm>
            <a:off x="1936098" y="2859984"/>
            <a:ext cx="6616661" cy="3429503"/>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0" b="96286" l="10000" r="90000">
                        <a14:foregroundMark x1="38167" y1="42571" x2="38167" y2="42571"/>
                        <a14:foregroundMark x1="38167" y1="54857" x2="38167" y2="54857"/>
                      </a14:backgroundRemoval>
                    </a14:imgEffect>
                  </a14:imgLayer>
                </a14:imgProps>
              </a:ext>
            </a:extLst>
          </a:blip>
          <a:stretch>
            <a:fillRect/>
          </a:stretch>
        </p:blipFill>
        <p:spPr>
          <a:xfrm>
            <a:off x="4453729" y="3262834"/>
            <a:ext cx="5506416" cy="3212076"/>
          </a:xfrm>
          <a:prstGeom prst="rect">
            <a:avLst/>
          </a:prstGeom>
        </p:spPr>
      </p:pic>
      <p:sp>
        <p:nvSpPr>
          <p:cNvPr id="8" name="Rectangle 7"/>
          <p:cNvSpPr/>
          <p:nvPr/>
        </p:nvSpPr>
        <p:spPr>
          <a:xfrm flipH="1">
            <a:off x="162490" y="189274"/>
            <a:ext cx="1200329" cy="6147119"/>
          </a:xfrm>
          <a:prstGeom prst="rect">
            <a:avLst/>
          </a:prstGeom>
          <a:noFill/>
        </p:spPr>
        <p:txBody>
          <a:bodyPr vert="vert270" wrap="square" lIns="91440" tIns="45720" rIns="91440" bIns="45720">
            <a:spAutoFit/>
          </a:bodyPr>
          <a:lstStyle/>
          <a:p>
            <a:pPr algn="ctr"/>
            <a:r>
              <a:rPr lang="en-GB"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Stay Connected</a:t>
            </a:r>
            <a:endParaRPr lang="en-GB" sz="6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2884641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Get Organised</a:t>
            </a:r>
            <a:r>
              <a:rPr lang="en-GB"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r>
            <a:br>
              <a:rPr lang="en-GB"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endParaRPr lang="en-US" sz="6000" dirty="0"/>
          </a:p>
        </p:txBody>
      </p:sp>
      <p:pic>
        <p:nvPicPr>
          <p:cNvPr id="5" name="Picture 4" descr="Screen Shot 2014-05-20 at 18.27.00.png"/>
          <p:cNvPicPr>
            <a:picLocks noChangeAspect="1"/>
          </p:cNvPicPr>
          <p:nvPr/>
        </p:nvPicPr>
        <p:blipFill rotWithShape="1">
          <a:blip r:embed="rId2">
            <a:extLst>
              <a:ext uri="{28A0092B-C50C-407E-A947-70E740481C1C}">
                <a14:useLocalDpi xmlns:a14="http://schemas.microsoft.com/office/drawing/2010/main" val="0"/>
              </a:ext>
            </a:extLst>
          </a:blip>
          <a:srcRect r="53178" b="24907"/>
          <a:stretch/>
        </p:blipFill>
        <p:spPr>
          <a:xfrm>
            <a:off x="551280" y="1383294"/>
            <a:ext cx="4281369" cy="4291586"/>
          </a:xfrm>
          <a:prstGeom prst="rect">
            <a:avLst/>
          </a:prstGeom>
        </p:spPr>
      </p:pic>
      <p:pic>
        <p:nvPicPr>
          <p:cNvPr id="7" name="Picture 6" descr="Screen Shot 2014-05-20 at 18.26.45.png"/>
          <p:cNvPicPr>
            <a:picLocks noChangeAspect="1"/>
          </p:cNvPicPr>
          <p:nvPr/>
        </p:nvPicPr>
        <p:blipFill rotWithShape="1">
          <a:blip r:embed="rId3">
            <a:extLst>
              <a:ext uri="{28A0092B-C50C-407E-A947-70E740481C1C}">
                <a14:useLocalDpi xmlns:a14="http://schemas.microsoft.com/office/drawing/2010/main" val="0"/>
              </a:ext>
            </a:extLst>
          </a:blip>
          <a:srcRect l="15234" t="10209" r="50938" b="14698"/>
          <a:stretch/>
        </p:blipFill>
        <p:spPr>
          <a:xfrm>
            <a:off x="5182709" y="1383294"/>
            <a:ext cx="3093238" cy="4291586"/>
          </a:xfrm>
          <a:prstGeom prst="rect">
            <a:avLst/>
          </a:prstGeom>
        </p:spPr>
      </p:pic>
      <p:sp>
        <p:nvSpPr>
          <p:cNvPr id="8" name="TextBox 7"/>
          <p:cNvSpPr txBox="1"/>
          <p:nvPr/>
        </p:nvSpPr>
        <p:spPr>
          <a:xfrm>
            <a:off x="162065" y="5822913"/>
            <a:ext cx="8592720" cy="646331"/>
          </a:xfrm>
          <a:prstGeom prst="rect">
            <a:avLst/>
          </a:prstGeom>
          <a:noFill/>
        </p:spPr>
        <p:txBody>
          <a:bodyPr wrap="square" rtlCol="0">
            <a:spAutoFit/>
          </a:bodyPr>
          <a:lstStyle/>
          <a:p>
            <a:pPr algn="ctr"/>
            <a:r>
              <a:rPr lang="en-US" dirty="0" smtClean="0">
                <a:latin typeface="Gill Sans"/>
                <a:cs typeface="Gill Sans"/>
              </a:rPr>
              <a:t>Keep more than one Diary  			Use tags to sort and </a:t>
            </a:r>
            <a:endParaRPr lang="en-US" dirty="0">
              <a:latin typeface="Gill Sans"/>
              <a:cs typeface="Gill Sans"/>
            </a:endParaRPr>
          </a:p>
          <a:p>
            <a:pPr algn="ctr"/>
            <a:r>
              <a:rPr lang="en-US" dirty="0" smtClean="0">
                <a:latin typeface="Gill Sans"/>
                <a:cs typeface="Gill Sans"/>
              </a:rPr>
              <a:t>           for </a:t>
            </a:r>
            <a:r>
              <a:rPr lang="en-US" dirty="0">
                <a:latin typeface="Gill Sans"/>
                <a:cs typeface="Gill Sans"/>
              </a:rPr>
              <a:t>different projects </a:t>
            </a:r>
            <a:r>
              <a:rPr lang="en-US" dirty="0" smtClean="0">
                <a:latin typeface="Gill Sans"/>
                <a:cs typeface="Gill Sans"/>
              </a:rPr>
              <a:t>			make your files super searchable! </a:t>
            </a:r>
            <a:endParaRPr lang="en-US" dirty="0">
              <a:latin typeface="Gill Sans"/>
              <a:cs typeface="Gill Sans"/>
            </a:endParaRPr>
          </a:p>
        </p:txBody>
      </p:sp>
    </p:spTree>
    <p:extLst>
      <p:ext uri="{BB962C8B-B14F-4D97-AF65-F5344CB8AC3E}">
        <p14:creationId xmlns:p14="http://schemas.microsoft.com/office/powerpoint/2010/main" val="42224024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Feel Good</a:t>
            </a:r>
            <a:endParaRPr lang="en-US" sz="6600" dirty="0"/>
          </a:p>
        </p:txBody>
      </p:sp>
      <p:sp>
        <p:nvSpPr>
          <p:cNvPr id="3" name="Content Placeholder 2"/>
          <p:cNvSpPr>
            <a:spLocks noGrp="1"/>
          </p:cNvSpPr>
          <p:nvPr>
            <p:ph idx="1"/>
          </p:nvPr>
        </p:nvSpPr>
        <p:spPr/>
        <p:txBody>
          <a:bodyPr>
            <a:normAutofit/>
          </a:bodyPr>
          <a:lstStyle/>
          <a:p>
            <a:pPr>
              <a:buFont typeface="Wingdings" charset="2"/>
              <a:buChar char="q"/>
            </a:pPr>
            <a:r>
              <a:rPr lang="en-US" sz="2000" dirty="0" smtClean="0"/>
              <a:t>In a process as long and complicated as a PhD you can feel lost / overwhelmed.</a:t>
            </a:r>
          </a:p>
          <a:p>
            <a:pPr>
              <a:buFont typeface="Wingdings" charset="2"/>
              <a:buChar char="q"/>
            </a:pPr>
            <a:r>
              <a:rPr lang="en-US" sz="2000" dirty="0" smtClean="0"/>
              <a:t>In keeping a diary you are able to see the slow movement of progress, and you are never stuck with what you could read / what ideas you could follow up.</a:t>
            </a:r>
          </a:p>
          <a:p>
            <a:pPr>
              <a:buFont typeface="Wingdings" charset="2"/>
              <a:buChar char="q"/>
            </a:pPr>
            <a:r>
              <a:rPr lang="en-US" sz="2000" dirty="0" smtClean="0"/>
              <a:t>Taking the pressure of a white Word document – writing in </a:t>
            </a:r>
            <a:r>
              <a:rPr lang="en-US" sz="2000" dirty="0" err="1"/>
              <a:t>E</a:t>
            </a:r>
            <a:r>
              <a:rPr lang="en-US" sz="2000" dirty="0" err="1" smtClean="0"/>
              <a:t>vernote</a:t>
            </a:r>
            <a:r>
              <a:rPr lang="en-US" sz="2000" dirty="0" smtClean="0"/>
              <a:t> is informal and easy to do </a:t>
            </a:r>
          </a:p>
          <a:p>
            <a:pPr>
              <a:buFont typeface="Wingdings" charset="2"/>
              <a:buChar char="q"/>
            </a:pPr>
            <a:r>
              <a:rPr lang="en-US" sz="2000" dirty="0" err="1" smtClean="0"/>
              <a:t>Evernote</a:t>
            </a:r>
            <a:r>
              <a:rPr lang="en-US" sz="2000" dirty="0" smtClean="0"/>
              <a:t> makes research easier as you can even search text in images</a:t>
            </a:r>
            <a:br>
              <a:rPr lang="en-US" sz="2000" dirty="0" smtClean="0"/>
            </a:br>
            <a:r>
              <a:rPr lang="en-US" sz="2000" dirty="0" smtClean="0"/>
              <a:t> </a:t>
            </a:r>
            <a:r>
              <a:rPr lang="en-US" sz="1600" dirty="0" smtClean="0"/>
              <a:t>(meaning that snapshots off </a:t>
            </a:r>
            <a:r>
              <a:rPr lang="en-US" sz="1600" dirty="0"/>
              <a:t>G</a:t>
            </a:r>
            <a:r>
              <a:rPr lang="en-US" sz="1600" dirty="0" smtClean="0"/>
              <a:t>oogle books that you took a year ago are actually searchable! Is that just me?!)</a:t>
            </a:r>
            <a:endParaRPr lang="en-US" sz="1600" dirty="0"/>
          </a:p>
        </p:txBody>
      </p:sp>
    </p:spTree>
    <p:extLst>
      <p:ext uri="{BB962C8B-B14F-4D97-AF65-F5344CB8AC3E}">
        <p14:creationId xmlns:p14="http://schemas.microsoft.com/office/powerpoint/2010/main" val="11410622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vernote Overview.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7766" y="594119"/>
            <a:ext cx="8358964" cy="4701917"/>
          </a:xfrm>
          <a:prstGeom prst="rect">
            <a:avLst/>
          </a:prstGeom>
        </p:spPr>
      </p:pic>
    </p:spTree>
    <p:extLst>
      <p:ext uri="{BB962C8B-B14F-4D97-AF65-F5344CB8AC3E}">
        <p14:creationId xmlns:p14="http://schemas.microsoft.com/office/powerpoint/2010/main" val="275235158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51</TotalTime>
  <Words>284</Words>
  <Application>Microsoft Macintosh PowerPoint</Application>
  <PresentationFormat>On-screen Show (4:3)</PresentationFormat>
  <Paragraphs>26</Paragraphs>
  <Slides>10</Slides>
  <Notes>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Sketchbook</vt:lpstr>
      <vt:lpstr>Research Diary</vt:lpstr>
      <vt:lpstr>Things I have learnt from one year in a PhD</vt:lpstr>
      <vt:lpstr>Fail to Prepare Prepare to Fail?</vt:lpstr>
      <vt:lpstr>An Extended Mind</vt:lpstr>
      <vt:lpstr>PowerPoint Presentation</vt:lpstr>
      <vt:lpstr>Evernote is my favourite pencil…</vt:lpstr>
      <vt:lpstr>PowerPoint Presentation</vt:lpstr>
      <vt:lpstr>Get Organised </vt:lpstr>
      <vt:lpstr>Feel Good</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Diary</dc:title>
  <dc:creator>Zoe Bulaitis</dc:creator>
  <cp:lastModifiedBy>Zoe Bulaitis</cp:lastModifiedBy>
  <cp:revision>8</cp:revision>
  <dcterms:created xsi:type="dcterms:W3CDTF">2014-05-20T17:08:01Z</dcterms:created>
  <dcterms:modified xsi:type="dcterms:W3CDTF">2014-05-20T17:59:33Z</dcterms:modified>
</cp:coreProperties>
</file>